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9" r:id="rId3"/>
    <p:sldId id="257" r:id="rId4"/>
    <p:sldId id="262" r:id="rId5"/>
    <p:sldId id="263" r:id="rId6"/>
    <p:sldId id="269" r:id="rId7"/>
    <p:sldId id="264" r:id="rId8"/>
    <p:sldId id="270" r:id="rId9"/>
    <p:sldId id="268" r:id="rId10"/>
    <p:sldId id="267" r:id="rId11"/>
    <p:sldId id="265" r:id="rId12"/>
    <p:sldId id="258"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D1016-7DF3-44EF-8330-89C287BF4E9F}" type="datetimeFigureOut">
              <a:rPr lang="en-US" smtClean="0"/>
              <a:t>3/15/2013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0D686D-6DBB-4702-ACA5-D015DCB6F351}" type="slidenum">
              <a:rPr lang="en-US" smtClean="0"/>
              <a:t>‹#›</a:t>
            </a:fld>
            <a:endParaRPr lang="en-US"/>
          </a:p>
        </p:txBody>
      </p:sp>
    </p:spTree>
    <p:extLst>
      <p:ext uri="{BB962C8B-B14F-4D97-AF65-F5344CB8AC3E}">
        <p14:creationId xmlns:p14="http://schemas.microsoft.com/office/powerpoint/2010/main" val="328024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236,000</a:t>
            </a:r>
            <a:r>
              <a:rPr lang="en-US" baseline="0" dirty="0" smtClean="0"/>
              <a:t> known malware apps, 7 are for a mac</a:t>
            </a:r>
            <a:endParaRPr lang="en-US" dirty="0"/>
          </a:p>
        </p:txBody>
      </p:sp>
      <p:sp>
        <p:nvSpPr>
          <p:cNvPr id="4" name="Slide Number Placeholder 3"/>
          <p:cNvSpPr>
            <a:spLocks noGrp="1"/>
          </p:cNvSpPr>
          <p:nvPr>
            <p:ph type="sldNum" sz="quarter" idx="10"/>
          </p:nvPr>
        </p:nvSpPr>
        <p:spPr/>
        <p:txBody>
          <a:bodyPr/>
          <a:lstStyle/>
          <a:p>
            <a:fld id="{040D686D-6DBB-4702-ACA5-D015DCB6F351}" type="slidenum">
              <a:rPr lang="en-US" smtClean="0"/>
              <a:t>9</a:t>
            </a:fld>
            <a:endParaRPr lang="en-US"/>
          </a:p>
        </p:txBody>
      </p:sp>
    </p:spTree>
    <p:extLst>
      <p:ext uri="{BB962C8B-B14F-4D97-AF65-F5344CB8AC3E}">
        <p14:creationId xmlns:p14="http://schemas.microsoft.com/office/powerpoint/2010/main" val="428622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0CCE0DF-C101-4E70-931D-9C3C10C05929}"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AD401-C10C-4F08-9DEC-1697F63954BA}"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CE0DF-C101-4E70-931D-9C3C10C05929}"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CE0DF-C101-4E70-931D-9C3C10C05929}"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0CCE0DF-C101-4E70-931D-9C3C10C05929}"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AD401-C10C-4F08-9DEC-1697F63954BA}"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CE0DF-C101-4E70-931D-9C3C10C05929}" type="datetimeFigureOut">
              <a:rPr lang="en-US" smtClean="0"/>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0CCE0DF-C101-4E70-931D-9C3C10C05929}"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CCE0DF-C101-4E70-931D-9C3C10C05929}" type="datetimeFigureOut">
              <a:rPr lang="en-US" smtClean="0"/>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CCE0DF-C101-4E70-931D-9C3C10C05929}" type="datetimeFigureOut">
              <a:rPr lang="en-US" smtClean="0"/>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CE0DF-C101-4E70-931D-9C3C10C05929}" type="datetimeFigureOut">
              <a:rPr lang="en-US" smtClean="0"/>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CE0DF-C101-4E70-931D-9C3C10C05929}"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CE0DF-C101-4E70-931D-9C3C10C05929}" type="datetimeFigureOut">
              <a:rPr lang="en-US" smtClean="0"/>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AD401-C10C-4F08-9DEC-1697F63954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0CCE0DF-C101-4E70-931D-9C3C10C05929}" type="datetimeFigureOut">
              <a:rPr lang="en-US" smtClean="0"/>
              <a:t>3/15/2013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22AD401-C10C-4F08-9DEC-1697F63954B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logandaletech.weebly.com/presentations.html" TargetMode="External"/><Relationship Id="rId3" Type="http://schemas.openxmlformats.org/officeDocument/2006/relationships/hyperlink" Target="http://adjustyourprivacy.com/" TargetMode="External"/><Relationship Id="rId7" Type="http://schemas.openxmlformats.org/officeDocument/2006/relationships/hyperlink" Target="http://www.google.com/alerts" TargetMode="External"/><Relationship Id="rId2" Type="http://schemas.openxmlformats.org/officeDocument/2006/relationships/hyperlink" Target="https://www.eff.org/" TargetMode="External"/><Relationship Id="rId1" Type="http://schemas.openxmlformats.org/officeDocument/2006/relationships/slideLayout" Target="../slideLayouts/slideLayout2.xml"/><Relationship Id="rId6" Type="http://schemas.openxmlformats.org/officeDocument/2006/relationships/hyperlink" Target="https://www.us-cert.gov/" TargetMode="External"/><Relationship Id="rId5" Type="http://schemas.openxmlformats.org/officeDocument/2006/relationships/hyperlink" Target="https://tech.lds.org/wiki/Family_safety" TargetMode="External"/><Relationship Id="rId4" Type="http://schemas.openxmlformats.org/officeDocument/2006/relationships/hyperlink" Target="http://staysafeonline.or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lds.org/ensign/2010/06/things-as-they-really-a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ds.org/pages/internet-usage-helps?lang=e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bine.com/dntdetail.php" TargetMode="External"/><Relationship Id="rId2" Type="http://schemas.openxmlformats.org/officeDocument/2006/relationships/hyperlink" Target="https://www.eff.org/https-everywhere-node" TargetMode="External"/><Relationship Id="rId1" Type="http://schemas.openxmlformats.org/officeDocument/2006/relationships/slideLayout" Target="../slideLayouts/slideLayout2.xml"/><Relationship Id="rId4" Type="http://schemas.openxmlformats.org/officeDocument/2006/relationships/hyperlink" Target="https://www.ghostery.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Keeping your family </a:t>
            </a:r>
            <a:r>
              <a:rPr lang="en-US" dirty="0" smtClean="0"/>
              <a:t>safe</a:t>
            </a:r>
            <a:br>
              <a:rPr lang="en-US" dirty="0" smtClean="0"/>
            </a:br>
            <a:r>
              <a:rPr lang="en-US" dirty="0" smtClean="0"/>
              <a:t> </a:t>
            </a:r>
            <a:r>
              <a:rPr lang="en-US" dirty="0" smtClean="0"/>
              <a:t>in the digital world</a:t>
            </a:r>
            <a:endParaRPr lang="en-US" dirty="0"/>
          </a:p>
        </p:txBody>
      </p:sp>
    </p:spTree>
    <p:extLst>
      <p:ext uri="{BB962C8B-B14F-4D97-AF65-F5344CB8AC3E}">
        <p14:creationId xmlns:p14="http://schemas.microsoft.com/office/powerpoint/2010/main" val="1597799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security</a:t>
            </a:r>
            <a:endParaRPr lang="en-US" dirty="0"/>
          </a:p>
        </p:txBody>
      </p:sp>
      <p:sp>
        <p:nvSpPr>
          <p:cNvPr id="3" name="Content Placeholder 2"/>
          <p:cNvSpPr>
            <a:spLocks noGrp="1"/>
          </p:cNvSpPr>
          <p:nvPr>
            <p:ph sz="quarter" idx="13"/>
          </p:nvPr>
        </p:nvSpPr>
        <p:spPr/>
        <p:txBody>
          <a:bodyPr>
            <a:normAutofit/>
          </a:bodyPr>
          <a:lstStyle/>
          <a:p>
            <a:r>
              <a:rPr lang="en-US" dirty="0"/>
              <a:t>DSL router/firewall</a:t>
            </a:r>
          </a:p>
          <a:p>
            <a:pPr lvl="1"/>
            <a:r>
              <a:rPr lang="en-US" dirty="0"/>
              <a:t>NAT firewall</a:t>
            </a:r>
          </a:p>
          <a:p>
            <a:pPr lvl="1"/>
            <a:r>
              <a:rPr lang="en-US" dirty="0"/>
              <a:t>Parental controls (bonus)</a:t>
            </a:r>
          </a:p>
          <a:p>
            <a:pPr lvl="1"/>
            <a:r>
              <a:rPr lang="en-US" dirty="0"/>
              <a:t>VPN support (if you work from home)</a:t>
            </a:r>
          </a:p>
          <a:p>
            <a:pPr lvl="1"/>
            <a:r>
              <a:rPr lang="en-US" dirty="0"/>
              <a:t>WEP vs. </a:t>
            </a:r>
            <a:r>
              <a:rPr lang="en-US" dirty="0" smtClean="0"/>
              <a:t>WPA </a:t>
            </a:r>
            <a:r>
              <a:rPr lang="en-US" dirty="0"/>
              <a:t>vs. WPA2 vs. ????</a:t>
            </a:r>
          </a:p>
          <a:p>
            <a:pPr lvl="1"/>
            <a:r>
              <a:rPr lang="en-US" dirty="0"/>
              <a:t>Ditch the stock </a:t>
            </a:r>
            <a:r>
              <a:rPr lang="en-US" dirty="0" smtClean="0"/>
              <a:t>configuration</a:t>
            </a:r>
          </a:p>
          <a:p>
            <a:pPr lvl="2"/>
            <a:r>
              <a:rPr lang="en-US" dirty="0" smtClean="0"/>
              <a:t>Change the SSID</a:t>
            </a:r>
          </a:p>
          <a:p>
            <a:pPr lvl="2"/>
            <a:r>
              <a:rPr lang="en-US" dirty="0" smtClean="0"/>
              <a:t>Change the channel</a:t>
            </a:r>
          </a:p>
          <a:p>
            <a:pPr lvl="2"/>
            <a:r>
              <a:rPr lang="en-US" dirty="0" smtClean="0"/>
              <a:t>Use a strong password</a:t>
            </a:r>
            <a:endParaRPr lang="en-US" dirty="0"/>
          </a:p>
          <a:p>
            <a:endParaRPr lang="en-US" dirty="0"/>
          </a:p>
        </p:txBody>
      </p:sp>
    </p:spTree>
    <p:extLst>
      <p:ext uri="{BB962C8B-B14F-4D97-AF65-F5344CB8AC3E}">
        <p14:creationId xmlns:p14="http://schemas.microsoft.com/office/powerpoint/2010/main" val="1183019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safeguards</a:t>
            </a:r>
            <a:endParaRPr lang="en-US" dirty="0"/>
          </a:p>
        </p:txBody>
      </p:sp>
      <p:sp>
        <p:nvSpPr>
          <p:cNvPr id="3" name="Content Placeholder 2"/>
          <p:cNvSpPr>
            <a:spLocks noGrp="1"/>
          </p:cNvSpPr>
          <p:nvPr>
            <p:ph sz="quarter" idx="13"/>
          </p:nvPr>
        </p:nvSpPr>
        <p:spPr/>
        <p:txBody>
          <a:bodyPr/>
          <a:lstStyle/>
          <a:p>
            <a:r>
              <a:rPr lang="en-US" dirty="0" smtClean="0"/>
              <a:t>Encrypt all data</a:t>
            </a:r>
          </a:p>
          <a:p>
            <a:r>
              <a:rPr lang="en-US" dirty="0" smtClean="0"/>
              <a:t>Use a password</a:t>
            </a:r>
          </a:p>
          <a:p>
            <a:r>
              <a:rPr lang="en-US" dirty="0" smtClean="0"/>
              <a:t>Install a remote wipe app</a:t>
            </a:r>
          </a:p>
          <a:p>
            <a:r>
              <a:rPr lang="en-US" dirty="0" smtClean="0"/>
              <a:t>Anti-virus not necessary, but not a bad idea (Android is more exposed than </a:t>
            </a:r>
            <a:r>
              <a:rPr lang="en-US" dirty="0" err="1" smtClean="0"/>
              <a:t>iOS</a:t>
            </a:r>
            <a:r>
              <a:rPr lang="en-US" dirty="0" smtClean="0"/>
              <a:t>)</a:t>
            </a:r>
          </a:p>
          <a:p>
            <a:r>
              <a:rPr lang="en-US" dirty="0"/>
              <a:t>Physical lock for laptops?</a:t>
            </a:r>
          </a:p>
          <a:p>
            <a:r>
              <a:rPr lang="en-US" dirty="0" smtClean="0"/>
              <a:t>Don’t let your device talk to strange networks</a:t>
            </a:r>
            <a:endParaRPr lang="en-US" dirty="0"/>
          </a:p>
        </p:txBody>
      </p:sp>
    </p:spTree>
    <p:extLst>
      <p:ext uri="{BB962C8B-B14F-4D97-AF65-F5344CB8AC3E}">
        <p14:creationId xmlns:p14="http://schemas.microsoft.com/office/powerpoint/2010/main" val="533008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Non-computer safeguards</a:t>
            </a:r>
            <a:endParaRPr lang="en-US" dirty="0"/>
          </a:p>
        </p:txBody>
      </p:sp>
      <p:sp>
        <p:nvSpPr>
          <p:cNvPr id="3" name="Content Placeholder 2"/>
          <p:cNvSpPr>
            <a:spLocks noGrp="1"/>
          </p:cNvSpPr>
          <p:nvPr>
            <p:ph sz="quarter" idx="13"/>
          </p:nvPr>
        </p:nvSpPr>
        <p:spPr/>
        <p:txBody>
          <a:bodyPr>
            <a:normAutofit fontScale="92500"/>
          </a:bodyPr>
          <a:lstStyle/>
          <a:p>
            <a:r>
              <a:rPr lang="en-US" dirty="0" smtClean="0"/>
              <a:t>Don’t keep your social security card in your wallet.  Don’t have your SSN printed on your DL.</a:t>
            </a:r>
          </a:p>
          <a:p>
            <a:r>
              <a:rPr lang="en-US" dirty="0" smtClean="0"/>
              <a:t>Be careful who you give your personal identifying information to.</a:t>
            </a:r>
          </a:p>
          <a:p>
            <a:r>
              <a:rPr lang="en-US" dirty="0" smtClean="0"/>
              <a:t>Shred or burn everything</a:t>
            </a:r>
          </a:p>
          <a:p>
            <a:r>
              <a:rPr lang="en-US" dirty="0" smtClean="0"/>
              <a:t>Check your credit regularly (every 3-4 months)</a:t>
            </a:r>
          </a:p>
          <a:p>
            <a:r>
              <a:rPr lang="en-US" dirty="0" smtClean="0"/>
              <a:t>Check your bank &amp; credit card statements monthly</a:t>
            </a:r>
          </a:p>
          <a:p>
            <a:r>
              <a:rPr lang="en-US" dirty="0" smtClean="0"/>
              <a:t>Always know where your credit &amp; debit cards are.</a:t>
            </a:r>
          </a:p>
          <a:p>
            <a:r>
              <a:rPr lang="en-US" dirty="0" smtClean="0"/>
              <a:t>Get rid of your debit/credit card</a:t>
            </a:r>
          </a:p>
          <a:p>
            <a:pPr lvl="1"/>
            <a:r>
              <a:rPr lang="en-US" dirty="0" smtClean="0"/>
              <a:t>“[Security experts] recommend </a:t>
            </a:r>
            <a:r>
              <a:rPr lang="en-US" dirty="0"/>
              <a:t>using a simple ATM card along with a separate credit card, rather than the combined debit/credit cards that are now so </a:t>
            </a:r>
            <a:r>
              <a:rPr lang="en-US" dirty="0" smtClean="0"/>
              <a:t>popular.  That </a:t>
            </a:r>
            <a:r>
              <a:rPr lang="en-US" dirty="0"/>
              <a:t>constitutes a tradeoff, unfortunately, given that many banks are now requiring a minimum number of debit-card-used-as-a-credit-card purchases in order for account holders to qualify for high-performance bank accounts, which pay slightly less anemic rates than otherwise</a:t>
            </a:r>
            <a:r>
              <a:rPr lang="en-US" dirty="0" smtClean="0"/>
              <a:t>.”</a:t>
            </a:r>
            <a:endParaRPr lang="en-US" dirty="0"/>
          </a:p>
          <a:p>
            <a:pPr lvl="1"/>
            <a:endParaRPr lang="en-US" dirty="0" smtClean="0"/>
          </a:p>
          <a:p>
            <a:endParaRPr lang="en-US" dirty="0" smtClean="0"/>
          </a:p>
        </p:txBody>
      </p:sp>
    </p:spTree>
    <p:extLst>
      <p:ext uri="{BB962C8B-B14F-4D97-AF65-F5344CB8AC3E}">
        <p14:creationId xmlns:p14="http://schemas.microsoft.com/office/powerpoint/2010/main" val="2659856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Useful links</a:t>
            </a:r>
            <a:endParaRPr lang="en-US"/>
          </a:p>
        </p:txBody>
      </p:sp>
      <p:sp>
        <p:nvSpPr>
          <p:cNvPr id="3" name="Content Placeholder 2"/>
          <p:cNvSpPr>
            <a:spLocks noGrp="1"/>
          </p:cNvSpPr>
          <p:nvPr>
            <p:ph sz="quarter" idx="13"/>
          </p:nvPr>
        </p:nvSpPr>
        <p:spPr/>
        <p:txBody>
          <a:bodyPr/>
          <a:lstStyle/>
          <a:p>
            <a:r>
              <a:rPr lang="en-US" dirty="0" smtClean="0"/>
              <a:t>Electronic Frontier Foundation: </a:t>
            </a:r>
            <a:r>
              <a:rPr lang="en-US" dirty="0" smtClean="0">
                <a:hlinkClick r:id="rId2"/>
              </a:rPr>
              <a:t>https</a:t>
            </a:r>
            <a:r>
              <a:rPr lang="en-US" dirty="0">
                <a:hlinkClick r:id="rId2"/>
              </a:rPr>
              <a:t>://</a:t>
            </a:r>
            <a:r>
              <a:rPr lang="en-US" dirty="0" smtClean="0">
                <a:hlinkClick r:id="rId2"/>
              </a:rPr>
              <a:t>www.eff.org</a:t>
            </a:r>
            <a:r>
              <a:rPr lang="en-US" dirty="0" smtClean="0"/>
              <a:t> </a:t>
            </a:r>
          </a:p>
          <a:p>
            <a:r>
              <a:rPr lang="en-US" dirty="0"/>
              <a:t>Adjust Your Privacy: </a:t>
            </a:r>
            <a:r>
              <a:rPr lang="en-US" dirty="0">
                <a:hlinkClick r:id="rId3"/>
              </a:rPr>
              <a:t>http://adjustyourprivacy.com</a:t>
            </a:r>
            <a:r>
              <a:rPr lang="en-US" dirty="0" smtClean="0">
                <a:hlinkClick r:id="rId3"/>
              </a:rPr>
              <a:t>/</a:t>
            </a:r>
            <a:r>
              <a:rPr lang="en-US" dirty="0" smtClean="0"/>
              <a:t> </a:t>
            </a:r>
          </a:p>
          <a:p>
            <a:r>
              <a:rPr lang="en-US" dirty="0" smtClean="0"/>
              <a:t>National Cyber </a:t>
            </a:r>
            <a:r>
              <a:rPr lang="en-US" dirty="0"/>
              <a:t>Security Alliance: </a:t>
            </a:r>
            <a:r>
              <a:rPr lang="en-US" dirty="0">
                <a:hlinkClick r:id="rId4"/>
              </a:rPr>
              <a:t>http://staysafeonline.org</a:t>
            </a:r>
            <a:r>
              <a:rPr lang="en-US" dirty="0" smtClean="0">
                <a:hlinkClick r:id="rId4"/>
              </a:rPr>
              <a:t>/</a:t>
            </a:r>
            <a:r>
              <a:rPr lang="en-US" dirty="0" smtClean="0"/>
              <a:t> </a:t>
            </a:r>
          </a:p>
          <a:p>
            <a:r>
              <a:rPr lang="en-US" dirty="0" smtClean="0"/>
              <a:t>LDS </a:t>
            </a:r>
            <a:r>
              <a:rPr lang="en-US" dirty="0"/>
              <a:t>Tech Family Safety: </a:t>
            </a:r>
            <a:r>
              <a:rPr lang="en-US" dirty="0">
                <a:hlinkClick r:id="rId5"/>
              </a:rPr>
              <a:t>https://</a:t>
            </a:r>
            <a:r>
              <a:rPr lang="en-US" dirty="0" smtClean="0">
                <a:hlinkClick r:id="rId5"/>
              </a:rPr>
              <a:t>tech.lds.org/wiki/Family_safety</a:t>
            </a:r>
            <a:r>
              <a:rPr lang="en-US" dirty="0" smtClean="0"/>
              <a:t> </a:t>
            </a:r>
          </a:p>
          <a:p>
            <a:r>
              <a:rPr lang="en-US" dirty="0"/>
              <a:t>US-CERT: </a:t>
            </a:r>
            <a:r>
              <a:rPr lang="en-US" dirty="0">
                <a:hlinkClick r:id="rId6"/>
              </a:rPr>
              <a:t>https://www.us-cert.gov</a:t>
            </a:r>
            <a:r>
              <a:rPr lang="en-US" dirty="0" smtClean="0">
                <a:hlinkClick r:id="rId6"/>
              </a:rPr>
              <a:t>/</a:t>
            </a:r>
            <a:r>
              <a:rPr lang="en-US" dirty="0" smtClean="0"/>
              <a:t> </a:t>
            </a:r>
          </a:p>
          <a:p>
            <a:r>
              <a:rPr lang="en-US" dirty="0" smtClean="0"/>
              <a:t>Google Alerts: </a:t>
            </a:r>
            <a:r>
              <a:rPr lang="en-US" dirty="0">
                <a:hlinkClick r:id="rId7"/>
              </a:rPr>
              <a:t>http://</a:t>
            </a:r>
            <a:r>
              <a:rPr lang="en-US" dirty="0" smtClean="0">
                <a:hlinkClick r:id="rId7"/>
              </a:rPr>
              <a:t>www.google.com/alerts</a:t>
            </a:r>
            <a:r>
              <a:rPr lang="en-US" dirty="0" smtClean="0"/>
              <a:t> </a:t>
            </a:r>
          </a:p>
          <a:p>
            <a:endParaRPr lang="en-US" dirty="0" smtClean="0"/>
          </a:p>
          <a:p>
            <a:r>
              <a:rPr lang="en-US" dirty="0" smtClean="0"/>
              <a:t>This presentation: </a:t>
            </a:r>
            <a:r>
              <a:rPr lang="en-US" dirty="0" smtClean="0">
                <a:hlinkClick r:id="rId8"/>
              </a:rPr>
              <a:t>http</a:t>
            </a:r>
            <a:r>
              <a:rPr lang="en-US" dirty="0">
                <a:hlinkClick r:id="rId8"/>
              </a:rPr>
              <a:t>://</a:t>
            </a:r>
            <a:r>
              <a:rPr lang="en-US" dirty="0" smtClean="0">
                <a:hlinkClick r:id="rId8"/>
              </a:rPr>
              <a:t>logandaletech.weebly.com/presentations.html</a:t>
            </a:r>
            <a:r>
              <a:rPr lang="en-US" dirty="0" smtClean="0"/>
              <a:t> </a:t>
            </a:r>
          </a:p>
          <a:p>
            <a:endParaRPr lang="en-US" dirty="0"/>
          </a:p>
        </p:txBody>
      </p:sp>
    </p:spTree>
    <p:extLst>
      <p:ext uri="{BB962C8B-B14F-4D97-AF65-F5344CB8AC3E}">
        <p14:creationId xmlns:p14="http://schemas.microsoft.com/office/powerpoint/2010/main" val="37331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blessings of technology</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sz="2400" dirty="0" smtClean="0"/>
              <a:t>“We </a:t>
            </a:r>
            <a:r>
              <a:rPr lang="en-US" sz="2400" dirty="0"/>
              <a:t>live at a time when technology can be used to replicate reality, to augment reality, and to create virtual reality. For example, a medical doctor can use software simulation to gain valuable experience performing a complicated surgical operation without ever putting a human patient at risk. A pilot in a flight simulator repeatedly can practice emergency landing procedures that could save many lives. And architects and engineers can use innovative technologies to model sophisticated design and construction methods that decrease the loss of human life and damage to buildings caused by earthquakes and other natural disasters</a:t>
            </a:r>
            <a:r>
              <a:rPr lang="en-US" sz="2400" dirty="0" smtClean="0"/>
              <a:t>.”</a:t>
            </a:r>
          </a:p>
          <a:p>
            <a:pPr marL="0" indent="0">
              <a:buNone/>
            </a:pPr>
            <a:r>
              <a:rPr lang="en-US" dirty="0" smtClean="0">
                <a:hlinkClick r:id="rId2"/>
              </a:rPr>
              <a:t>Elder David A. </a:t>
            </a:r>
            <a:r>
              <a:rPr lang="en-US" dirty="0" err="1" smtClean="0">
                <a:hlinkClick r:id="rId2"/>
              </a:rPr>
              <a:t>Bednar</a:t>
            </a:r>
            <a:r>
              <a:rPr lang="en-US" dirty="0" smtClean="0">
                <a:hlinkClick r:id="rId2"/>
              </a:rPr>
              <a:t>, “Things as </a:t>
            </a:r>
            <a:r>
              <a:rPr lang="en-US" dirty="0">
                <a:hlinkClick r:id="rId2"/>
              </a:rPr>
              <a:t>T</a:t>
            </a:r>
            <a:r>
              <a:rPr lang="en-US" dirty="0" smtClean="0">
                <a:hlinkClick r:id="rId2"/>
              </a:rPr>
              <a:t>hey Really Are,” may3, 2009</a:t>
            </a:r>
            <a:endParaRPr lang="en-US" dirty="0"/>
          </a:p>
        </p:txBody>
      </p:sp>
    </p:spTree>
    <p:extLst>
      <p:ext uri="{BB962C8B-B14F-4D97-AF65-F5344CB8AC3E}">
        <p14:creationId xmlns:p14="http://schemas.microsoft.com/office/powerpoint/2010/main" val="42338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adversary perverts this blessing</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dirty="0" smtClean="0"/>
              <a:t>“If </a:t>
            </a:r>
            <a:r>
              <a:rPr lang="en-US" sz="2800" dirty="0"/>
              <a:t>the adversary cannot entice us to misuse our physical bodies, then one of his most potent tactics is to beguile you and me as embodied spirits to disconnect gradually and physically from things as they really are. In essence, he encourages us to think and act as if we were in our </a:t>
            </a:r>
            <a:r>
              <a:rPr lang="en-US" sz="2800" dirty="0" err="1"/>
              <a:t>premortal</a:t>
            </a:r>
            <a:r>
              <a:rPr lang="en-US" sz="2800" dirty="0"/>
              <a:t>, </a:t>
            </a:r>
            <a:r>
              <a:rPr lang="en-US" sz="2800" dirty="0" err="1"/>
              <a:t>unembodied</a:t>
            </a:r>
            <a:r>
              <a:rPr lang="en-US" sz="2800" dirty="0"/>
              <a:t> state. And, if we let him, he can cunningly employ some aspects of modern technology to accomplish his purposes</a:t>
            </a:r>
            <a:r>
              <a:rPr lang="en-US" sz="2800" dirty="0" smtClean="0"/>
              <a:t>.”</a:t>
            </a:r>
            <a:endParaRPr lang="en-US" sz="2800" dirty="0"/>
          </a:p>
        </p:txBody>
      </p:sp>
    </p:spTree>
    <p:extLst>
      <p:ext uri="{BB962C8B-B14F-4D97-AF65-F5344CB8AC3E}">
        <p14:creationId xmlns:p14="http://schemas.microsoft.com/office/powerpoint/2010/main" val="855679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Internet </a:t>
            </a:r>
            <a:r>
              <a:rPr lang="en-US" dirty="0" smtClean="0"/>
              <a:t>Dangers</a:t>
            </a:r>
            <a:endParaRPr lang="en-US" dirty="0"/>
          </a:p>
        </p:txBody>
      </p:sp>
      <p:sp>
        <p:nvSpPr>
          <p:cNvPr id="3" name="Content Placeholder 2"/>
          <p:cNvSpPr>
            <a:spLocks noGrp="1"/>
          </p:cNvSpPr>
          <p:nvPr>
            <p:ph sz="quarter" idx="13"/>
          </p:nvPr>
        </p:nvSpPr>
        <p:spPr/>
        <p:txBody>
          <a:bodyPr/>
          <a:lstStyle/>
          <a:p>
            <a:pPr fontAlgn="base"/>
            <a:r>
              <a:rPr lang="en-US" dirty="0" smtClean="0"/>
              <a:t>When </a:t>
            </a:r>
            <a:r>
              <a:rPr lang="en-US" dirty="0"/>
              <a:t>using the Internet and related tools, protect yourself, your family, others, and the Church from the dangers found online. Some of these dangers include viruses, spyware, and other malicious software; identity theft; and pornography. Other Internet dangers include incorrect and misleading information about important gospel principles, excessive time spent on the Internet, and misrepresentation of people’s intent and identity.</a:t>
            </a:r>
          </a:p>
          <a:p>
            <a:pPr fontAlgn="base"/>
            <a:r>
              <a:rPr lang="en-US" dirty="0"/>
              <a:t>Internet filtering reduces but does not eliminate these risks. Ensure that computers and devices connected to the Internet have proper protections in place. Protections include antivirus and anti-spyware applications, content filters, and other security tools. Internet safety may also be increased as family members help one another</a:t>
            </a:r>
            <a:r>
              <a:rPr lang="en-US" dirty="0" smtClean="0"/>
              <a:t>.</a:t>
            </a:r>
            <a:endParaRPr lang="en-US" dirty="0"/>
          </a:p>
          <a:p>
            <a:endParaRPr lang="en-US" dirty="0" smtClean="0"/>
          </a:p>
          <a:p>
            <a:endParaRPr lang="en-US" dirty="0"/>
          </a:p>
          <a:p>
            <a:endParaRPr lang="en-US" dirty="0" smtClean="0"/>
          </a:p>
          <a:p>
            <a:pPr marL="0" indent="0">
              <a:buNone/>
            </a:pPr>
            <a:r>
              <a:rPr lang="en-US" dirty="0">
                <a:hlinkClick r:id="rId2"/>
              </a:rPr>
              <a:t>https://www.lds.org/pages/internet-usage-helps?lang=eng</a:t>
            </a:r>
            <a:endParaRPr lang="en-US" dirty="0"/>
          </a:p>
        </p:txBody>
      </p:sp>
    </p:spTree>
    <p:extLst>
      <p:ext uri="{BB962C8B-B14F-4D97-AF65-F5344CB8AC3E}">
        <p14:creationId xmlns:p14="http://schemas.microsoft.com/office/powerpoint/2010/main" val="1017592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following suggestions:</a:t>
            </a:r>
            <a:endParaRPr lang="en-US" dirty="0"/>
          </a:p>
        </p:txBody>
      </p:sp>
      <p:sp>
        <p:nvSpPr>
          <p:cNvPr id="3" name="Content Placeholder 2"/>
          <p:cNvSpPr>
            <a:spLocks noGrp="1"/>
          </p:cNvSpPr>
          <p:nvPr>
            <p:ph sz="quarter" idx="13"/>
          </p:nvPr>
        </p:nvSpPr>
        <p:spPr/>
        <p:txBody>
          <a:bodyPr/>
          <a:lstStyle/>
          <a:p>
            <a:pPr fontAlgn="base"/>
            <a:r>
              <a:rPr lang="en-US" dirty="0"/>
              <a:t>Place computers in commonly used areas of the home.</a:t>
            </a:r>
          </a:p>
          <a:p>
            <a:pPr fontAlgn="base"/>
            <a:r>
              <a:rPr lang="en-US" dirty="0"/>
              <a:t>If you use e-mail or social media sites, consider establishing accounts on a family basis, rather than for each individual.</a:t>
            </a:r>
          </a:p>
          <a:p>
            <a:pPr fontAlgn="base"/>
            <a:r>
              <a:rPr lang="en-US" dirty="0"/>
              <a:t>Actively monitor website access to help family members remain safe.</a:t>
            </a:r>
          </a:p>
          <a:p>
            <a:pPr fontAlgn="base"/>
            <a:r>
              <a:rPr lang="en-US" dirty="0"/>
              <a:t>Discuss Internet and media safety with children from an early age.</a:t>
            </a:r>
          </a:p>
          <a:p>
            <a:pPr fontAlgn="base"/>
            <a:r>
              <a:rPr lang="en-US" dirty="0"/>
              <a:t>Be alert and aware of media that enters the home through computers, mobile media players, and mobile phones.</a:t>
            </a:r>
          </a:p>
          <a:p>
            <a:pPr fontAlgn="base"/>
            <a:r>
              <a:rPr lang="en-US" dirty="0"/>
              <a:t>Share access or passwords to private e-mail and social media sites with your spouse.</a:t>
            </a:r>
          </a:p>
          <a:p>
            <a:pPr fontAlgn="base"/>
            <a:r>
              <a:rPr lang="en-US" dirty="0"/>
              <a:t>Talk to your stake technology specialist for other suggestions and advice.</a:t>
            </a:r>
          </a:p>
          <a:p>
            <a:endParaRPr lang="en-US" dirty="0"/>
          </a:p>
        </p:txBody>
      </p:sp>
    </p:spTree>
    <p:extLst>
      <p:ext uri="{BB962C8B-B14F-4D97-AF65-F5344CB8AC3E}">
        <p14:creationId xmlns:p14="http://schemas.microsoft.com/office/powerpoint/2010/main" val="3616631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sz="quarter" idx="13"/>
          </p:nvPr>
        </p:nvSpPr>
        <p:spPr/>
        <p:txBody>
          <a:bodyPr/>
          <a:lstStyle/>
          <a:p>
            <a:r>
              <a:rPr lang="en-US" dirty="0" smtClean="0"/>
              <a:t>Personal security</a:t>
            </a:r>
          </a:p>
          <a:p>
            <a:pPr lvl="1"/>
            <a:r>
              <a:rPr lang="en-US" dirty="0" smtClean="0"/>
              <a:t>Steps to consider &amp; take to protect a person online</a:t>
            </a:r>
          </a:p>
          <a:p>
            <a:r>
              <a:rPr lang="en-US" dirty="0" smtClean="0"/>
              <a:t>Computer/device security</a:t>
            </a:r>
          </a:p>
          <a:p>
            <a:pPr lvl="1"/>
            <a:r>
              <a:rPr lang="en-US" dirty="0" smtClean="0"/>
              <a:t>Steps to protect the device and data on it</a:t>
            </a:r>
          </a:p>
          <a:p>
            <a:pPr lvl="1"/>
            <a:r>
              <a:rPr lang="en-US" dirty="0" smtClean="0"/>
              <a:t>Security in the Cloud</a:t>
            </a:r>
          </a:p>
          <a:p>
            <a:r>
              <a:rPr lang="en-US" dirty="0" smtClean="0"/>
              <a:t>Network security</a:t>
            </a:r>
          </a:p>
          <a:p>
            <a:pPr lvl="1"/>
            <a:r>
              <a:rPr lang="en-US" dirty="0" smtClean="0"/>
              <a:t>Considerations for home network security</a:t>
            </a:r>
          </a:p>
          <a:p>
            <a:pPr lvl="1"/>
            <a:r>
              <a:rPr lang="en-US" dirty="0" smtClean="0"/>
              <a:t>Considerations for connecting to open </a:t>
            </a:r>
            <a:r>
              <a:rPr lang="en-US" dirty="0" err="1" smtClean="0"/>
              <a:t>wifi</a:t>
            </a:r>
            <a:r>
              <a:rPr lang="en-US" dirty="0" smtClean="0"/>
              <a:t> networks</a:t>
            </a:r>
            <a:endParaRPr lang="en-US" dirty="0"/>
          </a:p>
        </p:txBody>
      </p:sp>
    </p:spTree>
    <p:extLst>
      <p:ext uri="{BB962C8B-B14F-4D97-AF65-F5344CB8AC3E}">
        <p14:creationId xmlns:p14="http://schemas.microsoft.com/office/powerpoint/2010/main" val="1280004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security</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Internet filter (parental control)</a:t>
            </a:r>
          </a:p>
          <a:p>
            <a:pPr lvl="1"/>
            <a:r>
              <a:rPr lang="en-US" dirty="0" smtClean="0"/>
              <a:t>Track web history, searches, social networking</a:t>
            </a:r>
          </a:p>
          <a:p>
            <a:pPr lvl="1"/>
            <a:r>
              <a:rPr lang="en-US" dirty="0" smtClean="0"/>
              <a:t>Keyword and website filtering/blocking</a:t>
            </a:r>
          </a:p>
          <a:p>
            <a:pPr lvl="1"/>
            <a:r>
              <a:rPr lang="en-US" dirty="0" smtClean="0"/>
              <a:t>File transfer blocking</a:t>
            </a:r>
          </a:p>
          <a:p>
            <a:pPr lvl="1"/>
            <a:r>
              <a:rPr lang="en-US" dirty="0" smtClean="0"/>
              <a:t>Remote reporting (email, website, </a:t>
            </a:r>
            <a:r>
              <a:rPr lang="en-US" dirty="0" err="1" smtClean="0"/>
              <a:t>etc</a:t>
            </a:r>
            <a:r>
              <a:rPr lang="en-US" dirty="0" smtClean="0"/>
              <a:t>)</a:t>
            </a:r>
          </a:p>
          <a:p>
            <a:r>
              <a:rPr lang="en-US" dirty="0"/>
              <a:t>Passwords (best practices)</a:t>
            </a:r>
          </a:p>
          <a:p>
            <a:pPr lvl="1"/>
            <a:r>
              <a:rPr lang="en-US" dirty="0"/>
              <a:t>Use a good password manager</a:t>
            </a:r>
          </a:p>
          <a:p>
            <a:pPr lvl="1"/>
            <a:r>
              <a:rPr lang="en-US" dirty="0" smtClean="0"/>
              <a:t>No personally identifiable/important people or things</a:t>
            </a:r>
            <a:endParaRPr lang="en-US" dirty="0"/>
          </a:p>
          <a:p>
            <a:pPr lvl="1"/>
            <a:r>
              <a:rPr lang="en-US" dirty="0"/>
              <a:t>Don’t </a:t>
            </a:r>
            <a:r>
              <a:rPr lang="en-US" dirty="0" smtClean="0"/>
              <a:t>use the same password for multiple sites/logins</a:t>
            </a:r>
            <a:endParaRPr lang="en-US" dirty="0"/>
          </a:p>
          <a:p>
            <a:pPr lvl="1"/>
            <a:r>
              <a:rPr lang="en-US" dirty="0"/>
              <a:t>Longer is better.  Always use numbers and special characters (if allowed</a:t>
            </a:r>
            <a:r>
              <a:rPr lang="en-US" dirty="0" smtClean="0"/>
              <a:t>)</a:t>
            </a:r>
          </a:p>
          <a:p>
            <a:pPr lvl="2"/>
            <a:r>
              <a:rPr lang="en-US" dirty="0" smtClean="0"/>
              <a:t>&lt;&gt;Treaded55SandDough</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027798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security </a:t>
            </a:r>
            <a:endParaRPr lang="en-US" dirty="0"/>
          </a:p>
        </p:txBody>
      </p:sp>
      <p:sp>
        <p:nvSpPr>
          <p:cNvPr id="3" name="Content Placeholder 2"/>
          <p:cNvSpPr>
            <a:spLocks noGrp="1"/>
          </p:cNvSpPr>
          <p:nvPr>
            <p:ph sz="quarter" idx="13"/>
          </p:nvPr>
        </p:nvSpPr>
        <p:spPr/>
        <p:txBody>
          <a:bodyPr/>
          <a:lstStyle/>
          <a:p>
            <a:r>
              <a:rPr lang="en-US" dirty="0"/>
              <a:t>Browsing and Internet privacy</a:t>
            </a:r>
          </a:p>
          <a:p>
            <a:pPr lvl="1"/>
            <a:r>
              <a:rPr lang="en-US" dirty="0"/>
              <a:t>Use HTTPS or SSL anywhere it is available</a:t>
            </a:r>
          </a:p>
          <a:p>
            <a:pPr lvl="1"/>
            <a:r>
              <a:rPr lang="en-US" dirty="0"/>
              <a:t>HTTPS Everywhere </a:t>
            </a:r>
            <a:r>
              <a:rPr lang="en-US" dirty="0" smtClean="0">
                <a:hlinkClick r:id="rId2"/>
              </a:rPr>
              <a:t>https</a:t>
            </a:r>
            <a:r>
              <a:rPr lang="en-US" dirty="0">
                <a:hlinkClick r:id="rId2"/>
              </a:rPr>
              <a:t>://</a:t>
            </a:r>
            <a:r>
              <a:rPr lang="en-US" dirty="0" smtClean="0">
                <a:hlinkClick r:id="rId2"/>
              </a:rPr>
              <a:t>www.eff.org/https-everywhere-node</a:t>
            </a:r>
            <a:endParaRPr lang="en-US" dirty="0"/>
          </a:p>
          <a:p>
            <a:pPr lvl="1"/>
            <a:r>
              <a:rPr lang="en-US" dirty="0" err="1" smtClean="0"/>
              <a:t>DoNotTrackMe</a:t>
            </a:r>
            <a:r>
              <a:rPr lang="en-US" dirty="0"/>
              <a:t> </a:t>
            </a:r>
            <a:r>
              <a:rPr lang="en-US" dirty="0" smtClean="0">
                <a:hlinkClick r:id="rId3"/>
              </a:rPr>
              <a:t>https</a:t>
            </a:r>
            <a:r>
              <a:rPr lang="en-US" dirty="0">
                <a:hlinkClick r:id="rId3"/>
              </a:rPr>
              <a:t>://</a:t>
            </a:r>
            <a:r>
              <a:rPr lang="en-US" dirty="0" smtClean="0">
                <a:hlinkClick r:id="rId3"/>
              </a:rPr>
              <a:t>abine.com/dntdetail.php</a:t>
            </a:r>
            <a:endParaRPr lang="en-US" dirty="0"/>
          </a:p>
          <a:p>
            <a:pPr lvl="1"/>
            <a:r>
              <a:rPr lang="en-US" dirty="0" err="1" smtClean="0"/>
              <a:t>Ghostery</a:t>
            </a:r>
            <a:r>
              <a:rPr lang="en-US" dirty="0"/>
              <a:t> </a:t>
            </a:r>
            <a:r>
              <a:rPr lang="en-US" dirty="0" smtClean="0">
                <a:hlinkClick r:id="rId4"/>
              </a:rPr>
              <a:t>https</a:t>
            </a:r>
            <a:r>
              <a:rPr lang="en-US" dirty="0">
                <a:hlinkClick r:id="rId4"/>
              </a:rPr>
              <a:t>://www.ghostery.com</a:t>
            </a:r>
            <a:r>
              <a:rPr lang="en-US" dirty="0" smtClean="0">
                <a:hlinkClick r:id="rId4"/>
              </a:rPr>
              <a:t>/</a:t>
            </a:r>
            <a:endParaRPr lang="en-US" dirty="0"/>
          </a:p>
          <a:p>
            <a:r>
              <a:rPr lang="en-US" dirty="0" smtClean="0"/>
              <a:t>Consider 2-step authentication</a:t>
            </a:r>
          </a:p>
          <a:p>
            <a:r>
              <a:rPr lang="en-US" dirty="0" smtClean="0"/>
              <a:t>For social sites: set the privacy setting to the most restrictive possible</a:t>
            </a:r>
            <a:endParaRPr lang="en-US" dirty="0"/>
          </a:p>
          <a:p>
            <a:endParaRPr lang="en-US" dirty="0"/>
          </a:p>
        </p:txBody>
      </p:sp>
    </p:spTree>
    <p:extLst>
      <p:ext uri="{BB962C8B-B14F-4D97-AF65-F5344CB8AC3E}">
        <p14:creationId xmlns:p14="http://schemas.microsoft.com/office/powerpoint/2010/main" val="370351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security</a:t>
            </a:r>
            <a:endParaRPr lang="en-US" dirty="0"/>
          </a:p>
        </p:txBody>
      </p:sp>
      <p:sp>
        <p:nvSpPr>
          <p:cNvPr id="3" name="Content Placeholder 2"/>
          <p:cNvSpPr>
            <a:spLocks noGrp="1"/>
          </p:cNvSpPr>
          <p:nvPr>
            <p:ph sz="quarter" idx="13"/>
          </p:nvPr>
        </p:nvSpPr>
        <p:spPr/>
        <p:txBody>
          <a:bodyPr>
            <a:normAutofit/>
          </a:bodyPr>
          <a:lstStyle/>
          <a:p>
            <a:r>
              <a:rPr lang="en-US" dirty="0"/>
              <a:t>Security suite</a:t>
            </a:r>
          </a:p>
          <a:p>
            <a:pPr lvl="1"/>
            <a:r>
              <a:rPr lang="en-US" dirty="0"/>
              <a:t>Protect against all threats </a:t>
            </a:r>
            <a:r>
              <a:rPr lang="en-US" dirty="0" smtClean="0"/>
              <a:t>(malware</a:t>
            </a:r>
            <a:r>
              <a:rPr lang="en-US" dirty="0"/>
              <a:t>, </a:t>
            </a:r>
            <a:r>
              <a:rPr lang="en-US" dirty="0" err="1"/>
              <a:t>scareware</a:t>
            </a:r>
            <a:r>
              <a:rPr lang="en-US" dirty="0"/>
              <a:t>/</a:t>
            </a:r>
            <a:r>
              <a:rPr lang="en-US" dirty="0" err="1"/>
              <a:t>ransomware</a:t>
            </a:r>
            <a:r>
              <a:rPr lang="en-US" dirty="0"/>
              <a:t>, </a:t>
            </a:r>
            <a:r>
              <a:rPr lang="en-US" dirty="0" smtClean="0"/>
              <a:t>rootkits</a:t>
            </a:r>
            <a:r>
              <a:rPr lang="en-US" dirty="0"/>
              <a:t>, phishing attacks, </a:t>
            </a:r>
            <a:r>
              <a:rPr lang="en-US" dirty="0" err="1"/>
              <a:t>etc</a:t>
            </a:r>
            <a:r>
              <a:rPr lang="en-US" dirty="0"/>
              <a:t>)</a:t>
            </a:r>
          </a:p>
          <a:p>
            <a:pPr lvl="1"/>
            <a:r>
              <a:rPr lang="en-US" dirty="0"/>
              <a:t>Email &amp; IM scanning</a:t>
            </a:r>
          </a:p>
          <a:p>
            <a:pPr lvl="1"/>
            <a:r>
              <a:rPr lang="en-US" dirty="0"/>
              <a:t>Registry startup protection</a:t>
            </a:r>
          </a:p>
          <a:p>
            <a:pPr lvl="1"/>
            <a:r>
              <a:rPr lang="en-US" dirty="0"/>
              <a:t>How much does it slow down the PC?</a:t>
            </a:r>
          </a:p>
          <a:p>
            <a:pPr lvl="1"/>
            <a:r>
              <a:rPr lang="en-US" dirty="0"/>
              <a:t>Only install one suite on your </a:t>
            </a:r>
            <a:r>
              <a:rPr lang="en-US" dirty="0" smtClean="0"/>
              <a:t>PC</a:t>
            </a:r>
          </a:p>
          <a:p>
            <a:r>
              <a:rPr lang="en-US" dirty="0" smtClean="0"/>
              <a:t>OS &amp; application updates</a:t>
            </a:r>
          </a:p>
          <a:p>
            <a:r>
              <a:rPr lang="en-US" dirty="0" smtClean="0"/>
              <a:t>Encrypt your local drives using </a:t>
            </a:r>
            <a:r>
              <a:rPr lang="en-US" dirty="0" err="1" smtClean="0"/>
              <a:t>FileVault</a:t>
            </a:r>
            <a:r>
              <a:rPr lang="en-US" dirty="0" smtClean="0"/>
              <a:t> or </a:t>
            </a:r>
            <a:r>
              <a:rPr lang="en-US" dirty="0" err="1" smtClean="0"/>
              <a:t>BitLocker</a:t>
            </a:r>
            <a:endParaRPr lang="en-US" dirty="0"/>
          </a:p>
          <a:p>
            <a:endParaRPr lang="en-US" dirty="0"/>
          </a:p>
          <a:p>
            <a:endParaRPr lang="en-US" dirty="0"/>
          </a:p>
        </p:txBody>
      </p:sp>
    </p:spTree>
    <p:extLst>
      <p:ext uri="{BB962C8B-B14F-4D97-AF65-F5344CB8AC3E}">
        <p14:creationId xmlns:p14="http://schemas.microsoft.com/office/powerpoint/2010/main" val="1438112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1307</TotalTime>
  <Words>960</Words>
  <Application>Microsoft Office PowerPoint</Application>
  <PresentationFormat>On-screen Show (4:3)</PresentationFormat>
  <Paragraphs>97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Keeping your family safe  in the digital world</vt:lpstr>
      <vt:lpstr>The blessings of technology</vt:lpstr>
      <vt:lpstr>The adversary perverts this blessing</vt:lpstr>
      <vt:lpstr>Avoid Internet Dangers</vt:lpstr>
      <vt:lpstr>Consider the following suggestions:</vt:lpstr>
      <vt:lpstr>topics</vt:lpstr>
      <vt:lpstr>Personal security</vt:lpstr>
      <vt:lpstr>Personal security </vt:lpstr>
      <vt:lpstr>Computer security</vt:lpstr>
      <vt:lpstr>Network security</vt:lpstr>
      <vt:lpstr>Mobile safeguards</vt:lpstr>
      <vt:lpstr>Non-computer safeguards</vt:lpstr>
      <vt:lpstr>Useful links</vt:lpstr>
    </vt:vector>
  </TitlesOfParts>
  <Company>LVVWD SNWA SNWS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your family safe in the digital world</dc:title>
  <dc:creator>Ben Robison</dc:creator>
  <cp:lastModifiedBy>robison</cp:lastModifiedBy>
  <cp:revision>47</cp:revision>
  <dcterms:created xsi:type="dcterms:W3CDTF">2013-02-21T17:03:22Z</dcterms:created>
  <dcterms:modified xsi:type="dcterms:W3CDTF">2013-03-16T05:14:49Z</dcterms:modified>
</cp:coreProperties>
</file>